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2" r:id="rId3"/>
    <p:sldId id="258" r:id="rId4"/>
    <p:sldId id="273" r:id="rId5"/>
    <p:sldId id="259" r:id="rId6"/>
    <p:sldId id="260" r:id="rId7"/>
    <p:sldId id="274" r:id="rId8"/>
    <p:sldId id="275" r:id="rId9"/>
    <p:sldId id="277" r:id="rId10"/>
    <p:sldId id="278" r:id="rId11"/>
    <p:sldId id="268" r:id="rId12"/>
    <p:sldId id="266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946" y="30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246D20-AEFC-4F4A-800E-949FC2430372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98C26C-D0FD-4AB8-A6E4-259C1AAD53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76718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8C26C-D0FD-4AB8-A6E4-259C1AAD535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353784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98C26C-D0FD-4AB8-A6E4-259C1AAD535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35378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47800" y="381000"/>
            <a:ext cx="6324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IN" sz="9600" dirty="0" smtClean="0">
                <a:solidFill>
                  <a:schemeClr val="accent6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স্বাগতম</a:t>
            </a:r>
            <a:endParaRPr lang="en-US" sz="9600" dirty="0">
              <a:solidFill>
                <a:schemeClr val="accent6">
                  <a:lumMod val="75000"/>
                </a:schemeClr>
              </a:solidFill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6" name="Picture 5" descr="flower_112-72959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752600"/>
            <a:ext cx="5638800" cy="42854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4400" y="461100"/>
            <a:ext cx="655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US" sz="2000" dirty="0" err="1" smtClean="0"/>
              <a:t>ক্লাস-বি</a:t>
            </a:r>
            <a:r>
              <a:rPr lang="en-US" sz="2000" dirty="0" smtClean="0"/>
              <a:t> </a:t>
            </a:r>
            <a:r>
              <a:rPr lang="en-US" sz="2000" dirty="0" err="1" smtClean="0"/>
              <a:t>পুশপুল</a:t>
            </a:r>
            <a:r>
              <a:rPr lang="en-US" sz="2000" dirty="0" smtClean="0"/>
              <a:t> </a:t>
            </a:r>
            <a:r>
              <a:rPr lang="en-US" sz="2000" dirty="0" err="1" smtClean="0"/>
              <a:t>অ্যামপ্লিফায়ারের</a:t>
            </a:r>
            <a:r>
              <a:rPr lang="en-US" sz="2000" dirty="0" smtClean="0"/>
              <a:t> </a:t>
            </a:r>
            <a:r>
              <a:rPr lang="en-US" sz="2000" dirty="0" err="1" smtClean="0"/>
              <a:t>কার্যপ্রণালি</a:t>
            </a:r>
            <a:r>
              <a:rPr lang="en-US" sz="2000" dirty="0" smtClean="0"/>
              <a:t> ……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88792" y="4586536"/>
            <a:ext cx="8229755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1600" dirty="0" err="1" smtClean="0">
                <a:latin typeface="SutonnyMJ" pitchFamily="2" charset="0"/>
                <a:cs typeface="SutonnyMJ" pitchFamily="2" charset="0"/>
              </a:rPr>
              <a:t>প্রথম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latin typeface="SutonnyMJ" pitchFamily="2" charset="0"/>
                <a:cs typeface="SutonnyMJ" pitchFamily="2" charset="0"/>
              </a:rPr>
              <a:t>ইনপুট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latin typeface="SutonnyMJ" pitchFamily="2" charset="0"/>
                <a:cs typeface="SutonnyMJ" pitchFamily="2" charset="0"/>
              </a:rPr>
              <a:t>সিগন্যাল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latin typeface="SutonnyMJ" pitchFamily="2" charset="0"/>
                <a:cs typeface="SutonnyMJ" pitchFamily="2" charset="0"/>
              </a:rPr>
              <a:t>ড্রাইভার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latin typeface="SutonnyMJ" pitchFamily="2" charset="0"/>
                <a:cs typeface="SutonnyMJ" pitchFamily="2" charset="0"/>
              </a:rPr>
              <a:t>ট্রান্সফরমার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smtClean="0">
                <a:cs typeface="SutonnyMJ" pitchFamily="2" charset="0"/>
              </a:rPr>
              <a:t>T</a:t>
            </a:r>
            <a:r>
              <a:rPr lang="en-US" sz="1600" baseline="-25000" dirty="0" smtClean="0">
                <a:cs typeface="SutonnyMJ" pitchFamily="2" charset="0"/>
              </a:rPr>
              <a:t>1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latin typeface="SutonnyMJ" pitchFamily="2" charset="0"/>
                <a:cs typeface="SutonnyMJ" pitchFamily="2" charset="0"/>
              </a:rPr>
              <a:t>এর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latin typeface="SutonnyMJ" pitchFamily="2" charset="0"/>
                <a:cs typeface="SutonnyMJ" pitchFamily="2" charset="0"/>
              </a:rPr>
              <a:t>সেকেন্ডারীতে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latin typeface="SutonnyMJ" pitchFamily="2" charset="0"/>
                <a:cs typeface="SutonnyMJ" pitchFamily="2" charset="0"/>
              </a:rPr>
              <a:t>আসে</a:t>
            </a:r>
            <a:r>
              <a:rPr lang="en-US" sz="1600" dirty="0" smtClean="0"/>
              <a:t>। </a:t>
            </a:r>
            <a:r>
              <a:rPr lang="en-US" sz="1600" dirty="0" err="1" smtClean="0"/>
              <a:t>ধরা</a:t>
            </a:r>
            <a:r>
              <a:rPr lang="en-US" sz="1600" dirty="0" smtClean="0"/>
              <a:t> </a:t>
            </a:r>
            <a:r>
              <a:rPr lang="en-US" sz="1600" dirty="0" err="1" smtClean="0"/>
              <a:t>যাক</a:t>
            </a:r>
            <a:r>
              <a:rPr lang="en-US" sz="1600" dirty="0" smtClean="0"/>
              <a:t>, </a:t>
            </a:r>
            <a:r>
              <a:rPr lang="en-US" sz="1600" dirty="0" err="1" smtClean="0"/>
              <a:t>ইনপুটর</a:t>
            </a:r>
            <a:r>
              <a:rPr lang="en-US" sz="1600" dirty="0" smtClean="0"/>
              <a:t> </a:t>
            </a:r>
            <a:r>
              <a:rPr lang="en-US" sz="1600" dirty="0" err="1" smtClean="0"/>
              <a:t>প্রথম</a:t>
            </a:r>
            <a:r>
              <a:rPr lang="en-US" sz="1600" dirty="0" smtClean="0"/>
              <a:t> </a:t>
            </a:r>
            <a:r>
              <a:rPr lang="en-US" sz="1600" dirty="0" err="1" smtClean="0"/>
              <a:t>হাফ</a:t>
            </a:r>
            <a:r>
              <a:rPr lang="en-US" sz="1600" dirty="0" smtClean="0"/>
              <a:t> </a:t>
            </a:r>
            <a:r>
              <a:rPr lang="en-US" sz="1600" dirty="0" err="1" smtClean="0"/>
              <a:t>সাইকেলে</a:t>
            </a:r>
            <a:r>
              <a:rPr lang="en-US" sz="1600" dirty="0" smtClean="0"/>
              <a:t> </a:t>
            </a:r>
            <a:r>
              <a:rPr lang="en-US" sz="1600" dirty="0" err="1" smtClean="0"/>
              <a:t>প্রান্ত</a:t>
            </a:r>
            <a:r>
              <a:rPr lang="en-US" sz="1600" dirty="0" smtClean="0"/>
              <a:t> A </a:t>
            </a:r>
            <a:r>
              <a:rPr lang="en-US" sz="1600" dirty="0" err="1" smtClean="0"/>
              <a:t>পজেটিভ</a:t>
            </a:r>
            <a:r>
              <a:rPr lang="en-US" sz="1600" dirty="0" smtClean="0"/>
              <a:t> ও B </a:t>
            </a:r>
            <a:r>
              <a:rPr lang="en-US" sz="1600" dirty="0" err="1" smtClean="0"/>
              <a:t>প্রান্ত</a:t>
            </a:r>
            <a:r>
              <a:rPr lang="en-US" sz="1600" dirty="0" smtClean="0"/>
              <a:t> </a:t>
            </a:r>
            <a:r>
              <a:rPr lang="en-US" sz="1600" dirty="0" err="1" smtClean="0"/>
              <a:t>নেগেটিভ</a:t>
            </a:r>
            <a:r>
              <a:rPr lang="en-US" sz="1600" dirty="0" smtClean="0"/>
              <a:t> </a:t>
            </a:r>
            <a:r>
              <a:rPr lang="en-US" sz="1600" dirty="0" err="1" smtClean="0"/>
              <a:t>হয়</a:t>
            </a:r>
            <a:r>
              <a:rPr lang="en-US" sz="1600" dirty="0" smtClean="0"/>
              <a:t>। </a:t>
            </a:r>
            <a:r>
              <a:rPr lang="en-US" sz="1600" dirty="0" err="1" smtClean="0"/>
              <a:t>ফলে</a:t>
            </a:r>
            <a:r>
              <a:rPr lang="en-US" sz="1600" dirty="0" smtClean="0"/>
              <a:t> Q</a:t>
            </a:r>
            <a:r>
              <a:rPr lang="en-US" sz="1600" baseline="-25000" dirty="0" smtClean="0"/>
              <a:t>1</a:t>
            </a:r>
            <a:r>
              <a:rPr lang="en-US" sz="1600" dirty="0" smtClean="0"/>
              <a:t> </a:t>
            </a:r>
            <a:r>
              <a:rPr lang="en-US" sz="1600" dirty="0" err="1" smtClean="0"/>
              <a:t>ট্রানজিস্টর</a:t>
            </a:r>
            <a:r>
              <a:rPr lang="en-US" sz="1600" dirty="0" smtClean="0"/>
              <a:t> </a:t>
            </a:r>
            <a:r>
              <a:rPr lang="en-US" sz="1600" dirty="0" err="1" smtClean="0"/>
              <a:t>কাজ</a:t>
            </a:r>
            <a:r>
              <a:rPr lang="en-US" sz="1600" dirty="0" smtClean="0"/>
              <a:t> </a:t>
            </a:r>
            <a:r>
              <a:rPr lang="en-US" sz="1600" dirty="0" err="1" smtClean="0"/>
              <a:t>করলে</a:t>
            </a:r>
            <a:r>
              <a:rPr lang="en-US" sz="1600" dirty="0" smtClean="0"/>
              <a:t> Q</a:t>
            </a:r>
            <a:r>
              <a:rPr lang="en-US" sz="1600" baseline="-25000" dirty="0" smtClean="0"/>
              <a:t>2</a:t>
            </a:r>
            <a:r>
              <a:rPr lang="en-US" sz="1600" dirty="0" smtClean="0"/>
              <a:t> </a:t>
            </a:r>
            <a:r>
              <a:rPr lang="en-US" sz="1600" dirty="0" err="1" smtClean="0"/>
              <a:t>বন্ধ</a:t>
            </a:r>
            <a:r>
              <a:rPr lang="en-US" sz="1600" dirty="0" smtClean="0"/>
              <a:t> </a:t>
            </a:r>
            <a:r>
              <a:rPr lang="en-US" sz="1600" dirty="0" err="1" smtClean="0"/>
              <a:t>থাকবে</a:t>
            </a:r>
            <a:r>
              <a:rPr lang="en-US" sz="1600" dirty="0" smtClean="0"/>
              <a:t>। </a:t>
            </a:r>
            <a:r>
              <a:rPr lang="en-US" sz="1600" dirty="0" err="1" smtClean="0"/>
              <a:t>আবার</a:t>
            </a:r>
            <a:r>
              <a:rPr lang="en-US" sz="1600" dirty="0" smtClean="0"/>
              <a:t> ২য় </a:t>
            </a:r>
            <a:r>
              <a:rPr lang="en-US" sz="1600" dirty="0" err="1" smtClean="0"/>
              <a:t>হাফ</a:t>
            </a:r>
            <a:r>
              <a:rPr lang="en-US" sz="1600" dirty="0" smtClean="0"/>
              <a:t> </a:t>
            </a:r>
            <a:r>
              <a:rPr lang="en-US" sz="1600" dirty="0" err="1" smtClean="0"/>
              <a:t>সাইকেলে</a:t>
            </a:r>
            <a:r>
              <a:rPr lang="en-US" sz="1600" dirty="0" smtClean="0"/>
              <a:t> A </a:t>
            </a:r>
            <a:r>
              <a:rPr lang="en-US" sz="1600" dirty="0" err="1" smtClean="0"/>
              <a:t>প্রান্ত</a:t>
            </a:r>
            <a:r>
              <a:rPr lang="en-US" sz="1600" dirty="0" smtClean="0"/>
              <a:t> </a:t>
            </a:r>
            <a:r>
              <a:rPr lang="en-US" sz="1600" dirty="0" err="1" smtClean="0"/>
              <a:t>নেগেটিভ</a:t>
            </a:r>
            <a:r>
              <a:rPr lang="en-US" sz="1600" dirty="0" smtClean="0"/>
              <a:t> ও B </a:t>
            </a:r>
            <a:r>
              <a:rPr lang="en-US" sz="1600" dirty="0" err="1" smtClean="0"/>
              <a:t>প্রান্ত</a:t>
            </a:r>
            <a:r>
              <a:rPr lang="en-US" sz="1600" dirty="0" smtClean="0"/>
              <a:t> </a:t>
            </a:r>
            <a:r>
              <a:rPr lang="en-US" sz="1600" dirty="0" err="1" smtClean="0"/>
              <a:t>পজেটিভ</a:t>
            </a:r>
            <a:r>
              <a:rPr lang="en-US" sz="1600" dirty="0" smtClean="0"/>
              <a:t> </a:t>
            </a:r>
            <a:r>
              <a:rPr lang="en-US" sz="1600" dirty="0" err="1" smtClean="0"/>
              <a:t>হওয়ায়</a:t>
            </a:r>
            <a:r>
              <a:rPr lang="en-US" sz="1600" dirty="0" smtClean="0"/>
              <a:t> Q</a:t>
            </a:r>
            <a:r>
              <a:rPr lang="en-US" sz="1600" baseline="-25000" dirty="0" smtClean="0"/>
              <a:t>1</a:t>
            </a:r>
            <a:r>
              <a:rPr lang="en-US" sz="1600" dirty="0" smtClean="0"/>
              <a:t> </a:t>
            </a:r>
            <a:r>
              <a:rPr lang="en-US" sz="1600" dirty="0" err="1" smtClean="0"/>
              <a:t>অফ</a:t>
            </a:r>
            <a:r>
              <a:rPr lang="en-US" sz="1600" dirty="0" smtClean="0"/>
              <a:t> </a:t>
            </a:r>
            <a:r>
              <a:rPr lang="en-US" sz="1600" dirty="0" err="1" smtClean="0"/>
              <a:t>থাকবে</a:t>
            </a:r>
            <a:r>
              <a:rPr lang="en-US" sz="1600" dirty="0" smtClean="0"/>
              <a:t> </a:t>
            </a:r>
            <a:r>
              <a:rPr lang="en-US" sz="1600" dirty="0" err="1" smtClean="0"/>
              <a:t>কিন্তু</a:t>
            </a:r>
            <a:r>
              <a:rPr lang="en-US" sz="1600" dirty="0" smtClean="0"/>
              <a:t> Q</a:t>
            </a:r>
            <a:r>
              <a:rPr lang="en-US" sz="1600" baseline="-25000" dirty="0" smtClean="0"/>
              <a:t>2</a:t>
            </a:r>
            <a:r>
              <a:rPr lang="en-US" sz="1600" dirty="0" smtClean="0"/>
              <a:t> </a:t>
            </a:r>
            <a:r>
              <a:rPr lang="en-US" sz="1600" dirty="0" err="1" smtClean="0"/>
              <a:t>কাজ</a:t>
            </a:r>
            <a:r>
              <a:rPr lang="en-US" sz="1600" dirty="0" smtClean="0"/>
              <a:t> </a:t>
            </a:r>
            <a:r>
              <a:rPr lang="en-US" sz="1600" dirty="0" err="1" smtClean="0"/>
              <a:t>করবে</a:t>
            </a:r>
            <a:r>
              <a:rPr lang="en-US" sz="1600" dirty="0" smtClean="0"/>
              <a:t>। </a:t>
            </a:r>
            <a:r>
              <a:rPr lang="en-US" sz="1600" dirty="0" err="1" smtClean="0"/>
              <a:t>এভাবে</a:t>
            </a:r>
            <a:r>
              <a:rPr lang="en-US" sz="1600" dirty="0" smtClean="0"/>
              <a:t> </a:t>
            </a:r>
            <a:r>
              <a:rPr lang="en-US" sz="1600" dirty="0" err="1" smtClean="0"/>
              <a:t>যে</a:t>
            </a:r>
            <a:r>
              <a:rPr lang="en-US" sz="1600" dirty="0" smtClean="0"/>
              <a:t> </a:t>
            </a:r>
            <a:r>
              <a:rPr lang="en-US" sz="1600" dirty="0" err="1" smtClean="0"/>
              <a:t>কোনো</a:t>
            </a:r>
            <a:r>
              <a:rPr lang="en-US" sz="1600" dirty="0" smtClean="0"/>
              <a:t> </a:t>
            </a:r>
            <a:r>
              <a:rPr lang="en-US" sz="1600" dirty="0" err="1" smtClean="0"/>
              <a:t>মুহুর্তে</a:t>
            </a:r>
            <a:r>
              <a:rPr lang="en-US" sz="1600" dirty="0" smtClean="0"/>
              <a:t> </a:t>
            </a:r>
            <a:r>
              <a:rPr lang="en-US" sz="1600" dirty="0" err="1" smtClean="0"/>
              <a:t>একটি</a:t>
            </a:r>
            <a:r>
              <a:rPr lang="en-US" sz="1600" dirty="0" smtClean="0"/>
              <a:t> </a:t>
            </a:r>
            <a:r>
              <a:rPr lang="en-US" sz="1600" dirty="0" err="1" smtClean="0"/>
              <a:t>ট্রানজিস্টর</a:t>
            </a:r>
            <a:r>
              <a:rPr lang="en-US" sz="1600" dirty="0" smtClean="0"/>
              <a:t> </a:t>
            </a:r>
            <a:r>
              <a:rPr lang="en-US" sz="1600" dirty="0" err="1" smtClean="0"/>
              <a:t>কন্ডাকশনে</a:t>
            </a:r>
            <a:r>
              <a:rPr lang="en-US" sz="1600" dirty="0" smtClean="0"/>
              <a:t> </a:t>
            </a:r>
            <a:r>
              <a:rPr lang="en-US" sz="1600" dirty="0" err="1" smtClean="0"/>
              <a:t>থাকবে</a:t>
            </a:r>
            <a:r>
              <a:rPr lang="en-US" sz="1600" dirty="0" smtClean="0"/>
              <a:t>। </a:t>
            </a:r>
            <a:r>
              <a:rPr lang="en-US" sz="1600" dirty="0" err="1" smtClean="0"/>
              <a:t>আউটপুট</a:t>
            </a:r>
            <a:r>
              <a:rPr lang="en-US" sz="1600" dirty="0" smtClean="0"/>
              <a:t> </a:t>
            </a:r>
            <a:r>
              <a:rPr lang="en-US" sz="1600" dirty="0" err="1" smtClean="0"/>
              <a:t>ট্রান্সফরমার</a:t>
            </a:r>
            <a:r>
              <a:rPr lang="en-US" sz="1600" dirty="0" smtClean="0"/>
              <a:t> T</a:t>
            </a:r>
            <a:r>
              <a:rPr lang="en-US" sz="1600" baseline="-25000" dirty="0" smtClean="0"/>
              <a:t>2</a:t>
            </a:r>
            <a:r>
              <a:rPr lang="en-US" sz="1600" dirty="0" smtClean="0"/>
              <a:t> এ </a:t>
            </a:r>
            <a:r>
              <a:rPr lang="en-US" sz="1600" dirty="0" err="1" smtClean="0"/>
              <a:t>দুই</a:t>
            </a:r>
            <a:r>
              <a:rPr lang="en-US" sz="1600" dirty="0" smtClean="0"/>
              <a:t> </a:t>
            </a:r>
            <a:r>
              <a:rPr lang="en-US" sz="1600" dirty="0" err="1" smtClean="0"/>
              <a:t>অর্ধসাইকেলকে</a:t>
            </a:r>
            <a:r>
              <a:rPr lang="en-US" sz="1600" dirty="0" smtClean="0"/>
              <a:t> </a:t>
            </a:r>
            <a:r>
              <a:rPr lang="en-US" sz="1600" dirty="0" err="1" smtClean="0"/>
              <a:t>একত্রিত</a:t>
            </a:r>
            <a:r>
              <a:rPr lang="en-US" sz="1600" dirty="0" smtClean="0"/>
              <a:t> </a:t>
            </a:r>
            <a:r>
              <a:rPr lang="en-US" sz="1600" dirty="0" err="1" smtClean="0"/>
              <a:t>করে</a:t>
            </a:r>
            <a:r>
              <a:rPr lang="en-US" sz="1600" dirty="0" smtClean="0"/>
              <a:t> </a:t>
            </a:r>
            <a:r>
              <a:rPr lang="en-US" sz="1600" dirty="0" err="1" smtClean="0"/>
              <a:t>এবং</a:t>
            </a:r>
            <a:r>
              <a:rPr lang="en-US" sz="1600" dirty="0" smtClean="0"/>
              <a:t> </a:t>
            </a:r>
            <a:r>
              <a:rPr lang="en-US" sz="1600" dirty="0" err="1" smtClean="0"/>
              <a:t>পূর্ণসাইন</a:t>
            </a:r>
            <a:r>
              <a:rPr lang="en-US" sz="1600" dirty="0" smtClean="0"/>
              <a:t> </a:t>
            </a:r>
            <a:r>
              <a:rPr lang="en-US" sz="1600" dirty="0" err="1" smtClean="0"/>
              <a:t>ওয়েভ</a:t>
            </a:r>
            <a:r>
              <a:rPr lang="en-US" sz="1600" dirty="0" smtClean="0"/>
              <a:t> </a:t>
            </a:r>
            <a:r>
              <a:rPr lang="en-US" sz="1600" dirty="0" err="1" smtClean="0"/>
              <a:t>হিসেবে</a:t>
            </a:r>
            <a:r>
              <a:rPr lang="en-US" sz="1600" dirty="0" smtClean="0"/>
              <a:t> </a:t>
            </a:r>
            <a:r>
              <a:rPr lang="en-US" sz="1600" dirty="0" err="1" smtClean="0"/>
              <a:t>লোডে</a:t>
            </a:r>
            <a:r>
              <a:rPr lang="en-US" sz="1600" dirty="0" smtClean="0"/>
              <a:t> </a:t>
            </a:r>
            <a:r>
              <a:rPr lang="en-US" sz="1600" dirty="0" err="1" smtClean="0"/>
              <a:t>প্রদান</a:t>
            </a:r>
            <a:r>
              <a:rPr lang="en-US" sz="1600" dirty="0" smtClean="0"/>
              <a:t> </a:t>
            </a:r>
            <a:r>
              <a:rPr lang="en-US" sz="1600" dirty="0" err="1" smtClean="0"/>
              <a:t>করে</a:t>
            </a:r>
            <a:r>
              <a:rPr lang="en-US" sz="1600" dirty="0" smtClean="0"/>
              <a:t>।      </a:t>
            </a:r>
            <a:endParaRPr lang="as-IN" sz="1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19200" y="1295400"/>
            <a:ext cx="5959346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41419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390900" y="838201"/>
            <a:ext cx="3200400" cy="762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bn-IN" sz="3200" dirty="0" smtClean="0"/>
              <a:t>মূল্যায়নঃ</a:t>
            </a:r>
            <a:endParaRPr lang="en-US" sz="32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457200" y="2438400"/>
            <a:ext cx="8382000" cy="2590800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	</a:t>
            </a:r>
          </a:p>
          <a:p>
            <a:pPr algn="l"/>
            <a:endParaRPr lang="bn-IN" dirty="0" smtClean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  <a:p>
            <a:pPr algn="l"/>
            <a:endParaRPr lang="en-US" sz="3600" dirty="0" smtClean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  <a:p>
            <a:pPr algn="l"/>
            <a:endParaRPr lang="bn-IN" sz="4400" dirty="0" smtClean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  <a:p>
            <a:pPr algn="l"/>
            <a:endParaRPr lang="en-US" sz="3600" dirty="0" smtClean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  <a:p>
            <a:endParaRPr lang="en-US" sz="3600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43000" y="2551836"/>
            <a:ext cx="76962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err="1" smtClean="0">
                <a:cs typeface="SutonnyMJ" pitchFamily="2" charset="0"/>
              </a:rPr>
              <a:t>অ্যামপ্লিফায়ার</a:t>
            </a:r>
            <a:r>
              <a:rPr lang="en-US" dirty="0" smtClean="0">
                <a:cs typeface="SutonnyMJ" pitchFamily="2" charset="0"/>
              </a:rPr>
              <a:t> </a:t>
            </a:r>
            <a:r>
              <a:rPr lang="en-US" dirty="0" err="1" smtClean="0">
                <a:cs typeface="SutonnyMJ" pitchFamily="2" charset="0"/>
              </a:rPr>
              <a:t>বায়াসিং</a:t>
            </a:r>
            <a:r>
              <a:rPr lang="en-US" dirty="0" smtClean="0">
                <a:cs typeface="SutonnyMJ" pitchFamily="2" charset="0"/>
              </a:rPr>
              <a:t> </a:t>
            </a:r>
            <a:r>
              <a:rPr lang="en-US" dirty="0" err="1" smtClean="0">
                <a:cs typeface="SutonnyMJ" pitchFamily="2" charset="0"/>
              </a:rPr>
              <a:t>কী</a:t>
            </a:r>
            <a:r>
              <a:rPr lang="en-US" dirty="0" smtClean="0">
                <a:cs typeface="SutonnyMJ" pitchFamily="2" charset="0"/>
              </a:rPr>
              <a:t>?</a:t>
            </a:r>
            <a:endParaRPr lang="bn-IN" dirty="0" smtClean="0">
              <a:cs typeface="NikoshBAN" pitchFamily="2" charset="0"/>
            </a:endParaRPr>
          </a:p>
          <a:p>
            <a:pPr marL="514350" indent="-514350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অ্যামপ্লিফায়ার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বায়াসিং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কত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প্রকার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ও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কি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কি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?</a:t>
            </a:r>
            <a:endParaRPr lang="bn-IN" dirty="0" smtClean="0">
              <a:latin typeface="NikoshBAN" pitchFamily="2" charset="0"/>
              <a:cs typeface="NikoshBAN" pitchFamily="2" charset="0"/>
            </a:endParaRPr>
          </a:p>
          <a:p>
            <a:pPr marL="514350" indent="-514350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কমন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ইমিটার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ক্লাস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-এ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অ্যামপ্লিফায়ারের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সার্কিট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অংকন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কর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।</a:t>
            </a:r>
            <a:endParaRPr lang="bn-IN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1800" y="533401"/>
            <a:ext cx="3276600" cy="12954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bn-IN" sz="4000" dirty="0" smtClean="0">
                <a:latin typeface="NikoshBAN" pitchFamily="2" charset="0"/>
                <a:cs typeface="NikoshBAN" pitchFamily="2" charset="0"/>
              </a:rPr>
              <a:t>বাড়ীর কাজ</a:t>
            </a:r>
            <a:endParaRPr lang="en-US" sz="40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438400"/>
            <a:ext cx="7772400" cy="1066800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buFont typeface="Wingdings" pitchFamily="2" charset="2"/>
              <a:buChar char="v"/>
            </a:pPr>
            <a:r>
              <a:rPr lang="bn-IN" sz="1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cs typeface="SutonnyMJ" pitchFamily="2" charset="0"/>
              </a:rPr>
              <a:t>ফিক্সড</a:t>
            </a:r>
            <a:r>
              <a:rPr lang="en-US" sz="1800" dirty="0" smtClean="0">
                <a:solidFill>
                  <a:srgbClr val="002060"/>
                </a:solidFill>
                <a:cs typeface="SutonnyMJ" pitchFamily="2" charset="0"/>
              </a:rPr>
              <a:t> ও </a:t>
            </a:r>
            <a:r>
              <a:rPr lang="en-US" sz="1800" dirty="0" err="1" smtClean="0">
                <a:solidFill>
                  <a:srgbClr val="002060"/>
                </a:solidFill>
                <a:cs typeface="SutonnyMJ" pitchFamily="2" charset="0"/>
              </a:rPr>
              <a:t>সেলফ</a:t>
            </a:r>
            <a:r>
              <a:rPr lang="en-US" sz="1800" dirty="0" smtClean="0">
                <a:solidFill>
                  <a:srgbClr val="002060"/>
                </a:solidFill>
                <a:cs typeface="SutonnyMJ" pitchFamily="2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cs typeface="SutonnyMJ" pitchFamily="2" charset="0"/>
              </a:rPr>
              <a:t>বায়াসিং</a:t>
            </a:r>
            <a:r>
              <a:rPr lang="en-US" sz="1800" dirty="0" smtClean="0">
                <a:solidFill>
                  <a:srgbClr val="002060"/>
                </a:solidFill>
                <a:cs typeface="SutonnyMJ" pitchFamily="2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cs typeface="SutonnyMJ" pitchFamily="2" charset="0"/>
              </a:rPr>
              <a:t>অ্যামপ্লিফায়ারের</a:t>
            </a:r>
            <a:r>
              <a:rPr lang="en-US" sz="1800" dirty="0" smtClean="0">
                <a:solidFill>
                  <a:srgbClr val="002060"/>
                </a:solidFill>
                <a:cs typeface="SutonnyMJ" pitchFamily="2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cs typeface="SutonnyMJ" pitchFamily="2" charset="0"/>
              </a:rPr>
              <a:t>সার্কিট</a:t>
            </a:r>
            <a:r>
              <a:rPr lang="en-US" sz="1800" dirty="0" smtClean="0">
                <a:solidFill>
                  <a:srgbClr val="002060"/>
                </a:solidFill>
                <a:cs typeface="SutonnyMJ" pitchFamily="2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cs typeface="SutonnyMJ" pitchFamily="2" charset="0"/>
              </a:rPr>
              <a:t>অংকন</a:t>
            </a:r>
            <a:r>
              <a:rPr lang="en-US" sz="1800" dirty="0" smtClean="0">
                <a:solidFill>
                  <a:srgbClr val="002060"/>
                </a:solidFill>
                <a:cs typeface="SutonnyMJ" pitchFamily="2" charset="0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cs typeface="SutonnyMJ" pitchFamily="2" charset="0"/>
              </a:rPr>
              <a:t>কর</a:t>
            </a:r>
            <a:r>
              <a:rPr lang="en-US" sz="1800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।</a:t>
            </a:r>
            <a:endParaRPr lang="en-US" sz="1800" dirty="0" smtClean="0">
              <a:solidFill>
                <a:srgbClr val="002060"/>
              </a:solidFill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95400" y="1981200"/>
            <a:ext cx="68580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bn-IN" sz="8800" b="1" cap="all" dirty="0" smtClean="0">
                <a:ln w="0"/>
                <a:solidFill>
                  <a:schemeClr val="accent6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NikoshBAN" pitchFamily="2" charset="0"/>
                <a:cs typeface="NikoshBAN" pitchFamily="2" charset="0"/>
              </a:rPr>
              <a:t>ধন্যবাদ</a:t>
            </a:r>
            <a:endParaRPr lang="en-US" sz="8800" b="1" cap="all" spc="0" dirty="0">
              <a:ln w="0"/>
              <a:solidFill>
                <a:schemeClr val="accent6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bn-BD" b="1" dirty="0" smtClean="0">
                <a:latin typeface="NikoshBAN" pitchFamily="2" charset="0"/>
                <a:cs typeface="NikoshBAN" pitchFamily="2" charset="0"/>
              </a:rPr>
              <a:t>পরিচিতিঃ</a:t>
            </a:r>
            <a:endParaRPr lang="en-US" b="1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ln>
            <a:solidFill>
              <a:schemeClr val="accent3">
                <a:lumMod val="75000"/>
              </a:schemeClr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en-US" sz="1800" dirty="0" smtClean="0"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bn-BD" sz="1800" dirty="0" smtClean="0">
              <a:latin typeface="SutonnyMJ" pitchFamily="2" charset="0"/>
              <a:cs typeface="NikoshBAN" pitchFamily="2" charset="0"/>
            </a:endParaRPr>
          </a:p>
          <a:p>
            <a:r>
              <a:rPr lang="en-US" sz="1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800" dirty="0" err="1" smtClean="0">
                <a:latin typeface="SutonnyMJ" pitchFamily="2" charset="0"/>
                <a:cs typeface="SutonnyMJ" pitchFamily="2" charset="0"/>
              </a:rPr>
              <a:t>ইন্সট্রাক্টর</a:t>
            </a:r>
            <a:r>
              <a:rPr lang="en-US" sz="1800" dirty="0" smtClean="0">
                <a:latin typeface="SutonnyMJ" pitchFamily="2" charset="0"/>
                <a:cs typeface="SutonnyMJ" pitchFamily="2" charset="0"/>
              </a:rPr>
              <a:t>(</a:t>
            </a:r>
            <a:r>
              <a:rPr lang="en-US" sz="1800" dirty="0" err="1" smtClean="0">
                <a:latin typeface="SutonnyMJ" pitchFamily="2" charset="0"/>
                <a:cs typeface="SutonnyMJ" pitchFamily="2" charset="0"/>
              </a:rPr>
              <a:t>রেডিও</a:t>
            </a:r>
            <a:r>
              <a:rPr lang="en-US" sz="1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800" dirty="0" err="1" smtClean="0">
                <a:latin typeface="SutonnyMJ" pitchFamily="2" charset="0"/>
                <a:cs typeface="SutonnyMJ" pitchFamily="2" charset="0"/>
              </a:rPr>
              <a:t>এন্ড</a:t>
            </a:r>
            <a:r>
              <a:rPr lang="en-US" sz="1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800" dirty="0" err="1" smtClean="0">
                <a:latin typeface="SutonnyMJ" pitchFamily="2" charset="0"/>
                <a:cs typeface="SutonnyMJ" pitchFamily="2" charset="0"/>
              </a:rPr>
              <a:t>টিভি</a:t>
            </a:r>
            <a:r>
              <a:rPr lang="en-US" sz="1800" dirty="0" smtClean="0">
                <a:latin typeface="SutonnyMJ" pitchFamily="2" charset="0"/>
                <a:cs typeface="SutonnyMJ" pitchFamily="2" charset="0"/>
              </a:rPr>
              <a:t>)</a:t>
            </a:r>
          </a:p>
          <a:p>
            <a:pPr>
              <a:buNone/>
            </a:pPr>
            <a:endParaRPr lang="en-US" sz="1800" dirty="0" smtClean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4038600" cy="4525963"/>
          </a:xfrm>
          <a:ln>
            <a:solidFill>
              <a:schemeClr val="accent3">
                <a:lumMod val="75000"/>
              </a:schemeClr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en-US" sz="1800" dirty="0" smtClean="0">
              <a:latin typeface="SutonnyMJ" pitchFamily="2" charset="0"/>
              <a:cs typeface="SutonnyMJ" pitchFamily="2" charset="0"/>
            </a:endParaRPr>
          </a:p>
          <a:p>
            <a:endParaRPr lang="en-US" sz="1800" dirty="0">
              <a:latin typeface="SutonnyMJ" pitchFamily="2" charset="0"/>
              <a:cs typeface="SutonnyMJ" pitchFamily="2" charset="0"/>
            </a:endParaRPr>
          </a:p>
          <a:p>
            <a:r>
              <a:rPr lang="en-US" sz="1800" dirty="0" err="1" smtClean="0">
                <a:latin typeface="SutonnyMJ" pitchFamily="2" charset="0"/>
                <a:cs typeface="SutonnyMJ" pitchFamily="2" charset="0"/>
              </a:rPr>
              <a:t>নবম</a:t>
            </a:r>
            <a:r>
              <a:rPr lang="en-US" sz="1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800" dirty="0" err="1" smtClean="0">
                <a:latin typeface="SutonnyMJ" pitchFamily="2" charset="0"/>
                <a:cs typeface="SutonnyMJ" pitchFamily="2" charset="0"/>
              </a:rPr>
              <a:t>শ্রেণি</a:t>
            </a:r>
            <a:endParaRPr lang="bn-BD" sz="1800" dirty="0" smtClean="0">
              <a:latin typeface="SutonnyMJ" pitchFamily="2" charset="0"/>
              <a:cs typeface="NikoshBAN" pitchFamily="2" charset="0"/>
            </a:endParaRPr>
          </a:p>
          <a:p>
            <a:r>
              <a:rPr lang="en-US" sz="1800" dirty="0" err="1" smtClean="0">
                <a:latin typeface="SutonnyMJ" pitchFamily="2" charset="0"/>
                <a:cs typeface="SutonnyMJ" pitchFamily="2" charset="0"/>
              </a:rPr>
              <a:t>জেনারেল</a:t>
            </a:r>
            <a:r>
              <a:rPr lang="en-US" sz="1800" dirty="0" smtClean="0">
                <a:latin typeface="SutonnyMJ" pitchFamily="2" charset="0"/>
                <a:cs typeface="SutonnyMJ" pitchFamily="2" charset="0"/>
              </a:rPr>
              <a:t> ইলেকট্রনিক্স-২</a:t>
            </a:r>
            <a:endParaRPr lang="bn-BD" sz="1800" dirty="0" smtClean="0">
              <a:latin typeface="SutonnyMJ" pitchFamily="2" charset="0"/>
              <a:cs typeface="NikoshBAN" pitchFamily="2" charset="0"/>
            </a:endParaRPr>
          </a:p>
          <a:p>
            <a:r>
              <a:rPr lang="en-US" sz="1800" dirty="0" smtClean="0">
                <a:latin typeface="SutonnyMJ" pitchFamily="2" charset="0"/>
                <a:cs typeface="SutonnyMJ" pitchFamily="2" charset="0"/>
              </a:rPr>
              <a:t>(১ম </a:t>
            </a:r>
            <a:r>
              <a:rPr lang="en-US" sz="1800" dirty="0" err="1" smtClean="0">
                <a:latin typeface="SutonnyMJ" pitchFamily="2" charset="0"/>
                <a:cs typeface="SutonnyMJ" pitchFamily="2" charset="0"/>
              </a:rPr>
              <a:t>পত্র</a:t>
            </a:r>
            <a:r>
              <a:rPr lang="en-US" sz="1800" dirty="0" smtClean="0">
                <a:latin typeface="SutonnyMJ" pitchFamily="2" charset="0"/>
                <a:cs typeface="SutonnyMJ" pitchFamily="2" charset="0"/>
              </a:rPr>
              <a:t>)</a:t>
            </a:r>
          </a:p>
          <a:p>
            <a:r>
              <a:rPr lang="en-US" sz="1800" dirty="0" err="1" smtClean="0">
                <a:latin typeface="SutonnyMJ" pitchFamily="2" charset="0"/>
                <a:cs typeface="SutonnyMJ" pitchFamily="2" charset="0"/>
              </a:rPr>
              <a:t>দ্বাদশ</a:t>
            </a:r>
            <a:r>
              <a:rPr lang="en-US" sz="1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800" smtClean="0">
                <a:latin typeface="SutonnyMJ" pitchFamily="2" charset="0"/>
                <a:cs typeface="SutonnyMJ" pitchFamily="2" charset="0"/>
              </a:rPr>
              <a:t>অধ্যায়</a:t>
            </a:r>
            <a:endParaRPr lang="en-US" sz="1800" dirty="0">
              <a:latin typeface="SutonnyMJ" pitchFamily="2" charset="0"/>
              <a:cs typeface="SutonnyMJ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1288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4801" y="838200"/>
            <a:ext cx="5334000" cy="32004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62600" y="838200"/>
            <a:ext cx="3473071" cy="3473071"/>
          </a:xfrm>
          <a:prstGeom prst="rect">
            <a:avLst/>
          </a:prstGeom>
        </p:spPr>
      </p:pic>
      <p:cxnSp>
        <p:nvCxnSpPr>
          <p:cNvPr id="14" name="Straight Arrow Connector 13"/>
          <p:cNvCxnSpPr/>
          <p:nvPr/>
        </p:nvCxnSpPr>
        <p:spPr>
          <a:xfrm flipV="1">
            <a:off x="2514600" y="1600200"/>
            <a:ext cx="1600200" cy="4114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2514600" y="2362200"/>
            <a:ext cx="6019800" cy="33066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752600" y="6019800"/>
            <a:ext cx="2667000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latin typeface="SutonnyMJ" pitchFamily="2" charset="0"/>
                <a:cs typeface="SutonnyMJ" pitchFamily="2" charset="0"/>
              </a:rPr>
              <a:t>অ্যামপ্লিফায়ার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বায়াসিং</a:t>
            </a:r>
            <a:endParaRPr lang="en-US" sz="2400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685800"/>
            <a:ext cx="7239000" cy="2677656"/>
          </a:xfrm>
          <a:prstGeom prst="rect">
            <a:avLst/>
          </a:prstGeom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en-US" sz="2400" dirty="0" smtClean="0"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2400" dirty="0"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পাঠঃ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অ্যামপ্লিফায়ার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বায়াসিং</a:t>
            </a:r>
            <a:endParaRPr lang="en-US" sz="2400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দ্বাদশ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অধ্যায়</a:t>
            </a:r>
            <a:endParaRPr lang="en-US" sz="2400" dirty="0" smtClean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(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অ্যামপ্লিফায়ার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2400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বায়াসিং</a:t>
            </a:r>
            <a:r>
              <a:rPr lang="en-US" sz="2400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)</a:t>
            </a:r>
            <a:endParaRPr lang="en-US" sz="2400" dirty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2400" dirty="0">
              <a:latin typeface="SutonnyMJ" pitchFamily="2" charset="0"/>
              <a:cs typeface="SutonnyMJ" pitchFamily="2" charset="0"/>
            </a:endParaRPr>
          </a:p>
          <a:p>
            <a:pPr algn="ctr"/>
            <a:endParaRPr lang="en-US" sz="2400" dirty="0">
              <a:latin typeface="SutonnyMJ" pitchFamily="2" charset="0"/>
              <a:cs typeface="SutonnyMJ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9883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1219199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bn-IN" sz="5400" dirty="0" smtClean="0">
                <a:latin typeface="NikoshBAN" pitchFamily="2" charset="0"/>
                <a:cs typeface="NikoshBAN" pitchFamily="2" charset="0"/>
              </a:rPr>
              <a:t/>
            </a:r>
            <a:br>
              <a:rPr lang="bn-IN" sz="5400" dirty="0" smtClean="0">
                <a:latin typeface="NikoshBAN" pitchFamily="2" charset="0"/>
                <a:cs typeface="NikoshBAN" pitchFamily="2" charset="0"/>
              </a:rPr>
            </a:br>
            <a:r>
              <a:rPr lang="bn-IN" sz="3600" dirty="0" smtClean="0">
                <a:latin typeface="NikoshBAN" pitchFamily="2" charset="0"/>
                <a:cs typeface="NikoshBAN" pitchFamily="2" charset="0"/>
              </a:rPr>
              <a:t> পাঠ শেষে শিক্ষার্থীরা</a:t>
            </a:r>
            <a:r>
              <a:rPr lang="en-US" sz="3600" dirty="0" smtClean="0">
                <a:latin typeface="NikoshBAN" pitchFamily="2" charset="0"/>
                <a:cs typeface="NikoshBAN" pitchFamily="2" charset="0"/>
              </a:rPr>
              <a:t>…</a:t>
            </a:r>
            <a:r>
              <a:rPr lang="bn-IN" sz="36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bn-IN" sz="8000" dirty="0" smtClean="0">
                <a:latin typeface="NikoshBAN" pitchFamily="2" charset="0"/>
                <a:cs typeface="NikoshBAN" pitchFamily="2" charset="0"/>
              </a:rPr>
              <a:t/>
            </a:r>
            <a:br>
              <a:rPr lang="bn-IN" sz="8000" dirty="0" smtClean="0">
                <a:latin typeface="NikoshBAN" pitchFamily="2" charset="0"/>
                <a:cs typeface="NikoshBAN" pitchFamily="2" charset="0"/>
              </a:rPr>
            </a:br>
            <a:r>
              <a:rPr lang="bn-IN" dirty="0" smtClean="0">
                <a:latin typeface="NikoshBAN" pitchFamily="2" charset="0"/>
                <a:cs typeface="NikoshBAN" pitchFamily="2" charset="0"/>
              </a:rPr>
              <a:t/>
            </a:r>
            <a:br>
              <a:rPr lang="bn-IN" dirty="0" smtClean="0">
                <a:latin typeface="NikoshBAN" pitchFamily="2" charset="0"/>
                <a:cs typeface="NikoshBAN" pitchFamily="2" charset="0"/>
              </a:rPr>
            </a:b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981200"/>
            <a:ext cx="7086600" cy="1828800"/>
          </a:xfrm>
        </p:spPr>
        <p:txBody>
          <a:bodyPr>
            <a:normAutofit/>
          </a:bodyPr>
          <a:lstStyle/>
          <a:p>
            <a:pPr marL="514350" indent="-514350" algn="l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600" dirty="0" err="1" smtClean="0">
                <a:solidFill>
                  <a:schemeClr val="tx1"/>
                </a:solidFill>
                <a:cs typeface="SutonnyMJ" pitchFamily="2" charset="0"/>
              </a:rPr>
              <a:t>অ্যামপ্লিফায়র</a:t>
            </a:r>
            <a:r>
              <a:rPr lang="en-US" sz="1600" dirty="0" smtClean="0">
                <a:solidFill>
                  <a:schemeClr val="tx1"/>
                </a:solidFill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cs typeface="SutonnyMJ" pitchFamily="2" charset="0"/>
              </a:rPr>
              <a:t>বায়াসিং</a:t>
            </a:r>
            <a:r>
              <a:rPr lang="en-US" sz="1600" dirty="0" smtClean="0">
                <a:solidFill>
                  <a:schemeClr val="tx1"/>
                </a:solidFill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cs typeface="SutonnyMJ" pitchFamily="2" charset="0"/>
              </a:rPr>
              <a:t>কী</a:t>
            </a:r>
            <a:r>
              <a:rPr lang="en-US" sz="1600" dirty="0" smtClean="0">
                <a:solidFill>
                  <a:schemeClr val="tx1"/>
                </a:solidFill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cs typeface="SutonnyMJ" pitchFamily="2" charset="0"/>
              </a:rPr>
              <a:t>বলতে</a:t>
            </a:r>
            <a:r>
              <a:rPr lang="en-US" sz="1600" dirty="0" smtClean="0">
                <a:solidFill>
                  <a:schemeClr val="tx1"/>
                </a:solidFill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cs typeface="SutonnyMJ" pitchFamily="2" charset="0"/>
              </a:rPr>
              <a:t>পারবে</a:t>
            </a:r>
            <a:r>
              <a:rPr lang="en-US" sz="1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।</a:t>
            </a:r>
            <a:endParaRPr lang="bn-IN" sz="1600" dirty="0" smtClean="0">
              <a:solidFill>
                <a:schemeClr val="tx1"/>
              </a:solidFill>
              <a:latin typeface="SutonnyMJ" pitchFamily="2" charset="0"/>
              <a:cs typeface="NikoshBAN" pitchFamily="2" charset="0"/>
            </a:endParaRPr>
          </a:p>
          <a:p>
            <a:pPr marL="514350" indent="-514350" algn="l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অ্যামপ্লিফায়ার</a:t>
            </a:r>
            <a:r>
              <a:rPr lang="en-US" sz="1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বায়াসিং</a:t>
            </a:r>
            <a:r>
              <a:rPr lang="en-US" sz="1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এর</a:t>
            </a:r>
            <a:r>
              <a:rPr lang="en-US" sz="1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প্রকারভেদ</a:t>
            </a:r>
            <a:r>
              <a:rPr lang="en-US" sz="1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বলতে</a:t>
            </a:r>
            <a:r>
              <a:rPr lang="en-US" sz="1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পারবে</a:t>
            </a:r>
            <a:r>
              <a:rPr lang="en-US" sz="1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।</a:t>
            </a:r>
            <a:endParaRPr lang="bn-IN" sz="1600" dirty="0" smtClean="0">
              <a:solidFill>
                <a:schemeClr val="tx1"/>
              </a:solidFill>
              <a:latin typeface="SutonnyMJ" pitchFamily="2" charset="0"/>
              <a:cs typeface="NikoshBAN" pitchFamily="2" charset="0"/>
            </a:endParaRPr>
          </a:p>
          <a:p>
            <a:pPr marL="514350" indent="-514350" algn="l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1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কমন</a:t>
            </a:r>
            <a:r>
              <a:rPr lang="en-US" sz="1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ইমিটার</a:t>
            </a:r>
            <a:r>
              <a:rPr lang="en-US" sz="1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ক্লাস</a:t>
            </a:r>
            <a:r>
              <a:rPr lang="en-US" sz="1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-এ </a:t>
            </a:r>
            <a:r>
              <a:rPr lang="en-US" sz="1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অ্যামপ্লিফায়ার</a:t>
            </a:r>
            <a:r>
              <a:rPr lang="en-US" sz="1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সার্কিট</a:t>
            </a:r>
            <a:r>
              <a:rPr lang="en-US" sz="1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চিহ্নিত</a:t>
            </a:r>
            <a:r>
              <a:rPr lang="en-US" sz="1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করতে</a:t>
            </a:r>
            <a:r>
              <a:rPr lang="en-US" sz="1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পারবে</a:t>
            </a:r>
            <a:r>
              <a:rPr lang="en-US" sz="1600" dirty="0" smtClean="0">
                <a:solidFill>
                  <a:schemeClr val="tx1"/>
                </a:solidFill>
                <a:latin typeface="SutonnyMJ" pitchFamily="2" charset="0"/>
                <a:cs typeface="SutonnyMJ" pitchFamily="2" charset="0"/>
              </a:rPr>
              <a:t>।</a:t>
            </a:r>
            <a:endParaRPr lang="en-US" sz="1600" dirty="0">
              <a:solidFill>
                <a:schemeClr val="tx1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4400" y="461100"/>
            <a:ext cx="655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US" sz="2000" dirty="0" err="1" smtClean="0"/>
              <a:t>অ্যামপ্লিফায়ার</a:t>
            </a:r>
            <a:r>
              <a:rPr lang="en-US" sz="2000" dirty="0" smtClean="0"/>
              <a:t> </a:t>
            </a:r>
            <a:r>
              <a:rPr lang="en-US" sz="2000" dirty="0" err="1" smtClean="0"/>
              <a:t>বায়াসিং</a:t>
            </a:r>
            <a:r>
              <a:rPr lang="en-US" sz="2000" dirty="0" smtClean="0"/>
              <a:t> </a:t>
            </a:r>
            <a:r>
              <a:rPr lang="en-US" sz="2000" dirty="0" err="1" smtClean="0"/>
              <a:t>কাকে</a:t>
            </a:r>
            <a:r>
              <a:rPr lang="en-US" sz="2000" dirty="0" smtClean="0"/>
              <a:t> </a:t>
            </a:r>
            <a:r>
              <a:rPr lang="en-US" sz="2000" dirty="0" err="1" smtClean="0"/>
              <a:t>বলে</a:t>
            </a:r>
            <a:r>
              <a:rPr lang="en-US" sz="2000" dirty="0" smtClean="0"/>
              <a:t>?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88792" y="4586536"/>
            <a:ext cx="8229755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v"/>
            </a:pPr>
            <a:r>
              <a:rPr lang="en-US" sz="1600" dirty="0" err="1" smtClean="0">
                <a:latin typeface="SutonnyMJ" pitchFamily="2" charset="0"/>
                <a:cs typeface="SutonnyMJ" pitchFamily="2" charset="0"/>
              </a:rPr>
              <a:t>সিগন্যাল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latin typeface="SutonnyMJ" pitchFamily="2" charset="0"/>
                <a:cs typeface="SutonnyMJ" pitchFamily="2" charset="0"/>
              </a:rPr>
              <a:t>প্রবাহের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latin typeface="SutonnyMJ" pitchFamily="2" charset="0"/>
                <a:cs typeface="SutonnyMJ" pitchFamily="2" charset="0"/>
              </a:rPr>
              <a:t>সময়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latin typeface="SutonnyMJ" pitchFamily="2" charset="0"/>
                <a:cs typeface="SutonnyMJ" pitchFamily="2" charset="0"/>
              </a:rPr>
              <a:t>সঠিক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latin typeface="SutonnyMJ" pitchFamily="2" charset="0"/>
                <a:cs typeface="SutonnyMJ" pitchFamily="2" charset="0"/>
              </a:rPr>
              <a:t>মানে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latin typeface="SutonnyMJ" pitchFamily="2" charset="0"/>
                <a:cs typeface="SutonnyMJ" pitchFamily="2" charset="0"/>
              </a:rPr>
              <a:t>শূন্য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latin typeface="SutonnyMJ" pitchFamily="2" charset="0"/>
                <a:cs typeface="SutonnyMJ" pitchFamily="2" charset="0"/>
              </a:rPr>
              <a:t>সিগন্যাল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latin typeface="SutonnyMJ" pitchFamily="2" charset="0"/>
                <a:cs typeface="SutonnyMJ" pitchFamily="2" charset="0"/>
              </a:rPr>
              <a:t>কালেক্টর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latin typeface="SutonnyMJ" pitchFamily="2" charset="0"/>
                <a:cs typeface="SutonnyMJ" pitchFamily="2" charset="0"/>
              </a:rPr>
              <a:t>কারেন্ট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latin typeface="SutonnyMJ" pitchFamily="2" charset="0"/>
                <a:cs typeface="SutonnyMJ" pitchFamily="2" charset="0"/>
              </a:rPr>
              <a:t>এবং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latin typeface="SutonnyMJ" pitchFamily="2" charset="0"/>
                <a:cs typeface="SutonnyMJ" pitchFamily="2" charset="0"/>
              </a:rPr>
              <a:t>সঠিক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latin typeface="SutonnyMJ" pitchFamily="2" charset="0"/>
                <a:cs typeface="SutonnyMJ" pitchFamily="2" charset="0"/>
              </a:rPr>
              <a:t>মানে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latin typeface="SutonnyMJ" pitchFamily="2" charset="0"/>
                <a:cs typeface="SutonnyMJ" pitchFamily="2" charset="0"/>
              </a:rPr>
              <a:t>কালেক্টর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latin typeface="SutonnyMJ" pitchFamily="2" charset="0"/>
                <a:cs typeface="SutonnyMJ" pitchFamily="2" charset="0"/>
              </a:rPr>
              <a:t>ইমিটার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latin typeface="SutonnyMJ" pitchFamily="2" charset="0"/>
                <a:cs typeface="SutonnyMJ" pitchFamily="2" charset="0"/>
              </a:rPr>
              <a:t>ভোল্টেজ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latin typeface="SutonnyMJ" pitchFamily="2" charset="0"/>
                <a:cs typeface="SutonnyMJ" pitchFamily="2" charset="0"/>
              </a:rPr>
              <a:t>কোনো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latin typeface="SutonnyMJ" pitchFamily="2" charset="0"/>
                <a:cs typeface="SutonnyMJ" pitchFamily="2" charset="0"/>
              </a:rPr>
              <a:t>ট্রানজ্টির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latin typeface="SutonnyMJ" pitchFamily="2" charset="0"/>
                <a:cs typeface="SutonnyMJ" pitchFamily="2" charset="0"/>
              </a:rPr>
              <a:t>অ্যামপ্লিফায়ার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latin typeface="SutonnyMJ" pitchFamily="2" charset="0"/>
                <a:cs typeface="SutonnyMJ" pitchFamily="2" charset="0"/>
              </a:rPr>
              <a:t>সার্কিটে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latin typeface="SutonnyMJ" pitchFamily="2" charset="0"/>
                <a:cs typeface="SutonnyMJ" pitchFamily="2" charset="0"/>
              </a:rPr>
              <a:t>স্থাপন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latin typeface="SutonnyMJ" pitchFamily="2" charset="0"/>
                <a:cs typeface="SutonnyMJ" pitchFamily="2" charset="0"/>
              </a:rPr>
              <a:t>করাকেই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latin typeface="SutonnyMJ" pitchFamily="2" charset="0"/>
                <a:cs typeface="SutonnyMJ" pitchFamily="2" charset="0"/>
              </a:rPr>
              <a:t>বলা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latin typeface="SutonnyMJ" pitchFamily="2" charset="0"/>
                <a:cs typeface="SutonnyMJ" pitchFamily="2" charset="0"/>
              </a:rPr>
              <a:t>হয়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latin typeface="SutonnyMJ" pitchFamily="2" charset="0"/>
                <a:cs typeface="SutonnyMJ" pitchFamily="2" charset="0"/>
              </a:rPr>
              <a:t>অ্যামপ্লিফায়ার</a:t>
            </a:r>
            <a:r>
              <a:rPr lang="en-US" sz="16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1600" dirty="0" err="1" smtClean="0">
                <a:latin typeface="SutonnyMJ" pitchFamily="2" charset="0"/>
                <a:cs typeface="SutonnyMJ" pitchFamily="2" charset="0"/>
              </a:rPr>
              <a:t>বায়াসিং</a:t>
            </a:r>
            <a:r>
              <a:rPr lang="en-US" sz="1600" dirty="0" smtClean="0"/>
              <a:t>।      </a:t>
            </a:r>
            <a:endParaRPr lang="as-IN" sz="16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6892" y="846090"/>
            <a:ext cx="4142226" cy="342111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95800" y="1143000"/>
            <a:ext cx="4222747" cy="27241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4400" y="461100"/>
            <a:ext cx="655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US" sz="2000" dirty="0" err="1" smtClean="0"/>
              <a:t>অ্যামপ্লিফায়ার</a:t>
            </a:r>
            <a:r>
              <a:rPr lang="en-US" sz="2000" dirty="0" smtClean="0"/>
              <a:t> </a:t>
            </a:r>
            <a:r>
              <a:rPr lang="en-US" sz="2000" dirty="0" err="1" smtClean="0"/>
              <a:t>বায়াসিং</a:t>
            </a:r>
            <a:r>
              <a:rPr lang="en-US" sz="2000" dirty="0" smtClean="0"/>
              <a:t> </a:t>
            </a:r>
            <a:r>
              <a:rPr lang="en-US" sz="2000" dirty="0" err="1" smtClean="0"/>
              <a:t>কত</a:t>
            </a:r>
            <a:r>
              <a:rPr lang="en-US" sz="2000" dirty="0" smtClean="0"/>
              <a:t>  </a:t>
            </a:r>
            <a:r>
              <a:rPr lang="en-US" sz="2000" dirty="0" err="1" smtClean="0"/>
              <a:t>প্রকার</a:t>
            </a:r>
            <a:r>
              <a:rPr lang="en-US" sz="2000" dirty="0" smtClean="0"/>
              <a:t> ও </a:t>
            </a:r>
            <a:r>
              <a:rPr lang="en-US" sz="2000" dirty="0" err="1" smtClean="0"/>
              <a:t>কি</a:t>
            </a:r>
            <a:r>
              <a:rPr lang="en-US" sz="2000" dirty="0" smtClean="0"/>
              <a:t> </a:t>
            </a:r>
            <a:r>
              <a:rPr lang="en-US" sz="2000" dirty="0" err="1" smtClean="0"/>
              <a:t>কি</a:t>
            </a:r>
            <a:r>
              <a:rPr lang="en-US" sz="2000" dirty="0"/>
              <a:t>?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2000" y="990600"/>
            <a:ext cx="3682789" cy="3429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00600" y="1083491"/>
            <a:ext cx="3738563" cy="370518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914400" y="4876800"/>
            <a:ext cx="3124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ফিক্সড</a:t>
            </a:r>
            <a:r>
              <a:rPr lang="en-US" sz="1400" dirty="0" smtClean="0"/>
              <a:t> </a:t>
            </a:r>
            <a:r>
              <a:rPr lang="en-US" sz="1400" dirty="0" err="1" smtClean="0"/>
              <a:t>বায়াসিং</a:t>
            </a:r>
            <a:r>
              <a:rPr lang="en-US" sz="1400" dirty="0" smtClean="0"/>
              <a:t> </a:t>
            </a:r>
            <a:r>
              <a:rPr lang="en-US" sz="1400" dirty="0" err="1" smtClean="0"/>
              <a:t>অ্যামপ্লিফায়ার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4444789" y="4875311"/>
            <a:ext cx="3124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সেলফ</a:t>
            </a:r>
            <a:r>
              <a:rPr lang="en-US" sz="1400" dirty="0" smtClean="0"/>
              <a:t> </a:t>
            </a:r>
            <a:r>
              <a:rPr lang="en-US" sz="1400" dirty="0" err="1" smtClean="0"/>
              <a:t>বায়াসিং</a:t>
            </a:r>
            <a:r>
              <a:rPr lang="en-US" sz="1400" dirty="0" smtClean="0"/>
              <a:t> </a:t>
            </a:r>
            <a:r>
              <a:rPr lang="en-US" sz="1400" dirty="0" err="1" smtClean="0"/>
              <a:t>অ্যামপ্লিফায়ার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3131042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4400" y="461100"/>
            <a:ext cx="655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US" sz="2000" dirty="0" err="1"/>
              <a:t>অ্যামপ্লিফায়ার</a:t>
            </a:r>
            <a:r>
              <a:rPr lang="en-US" sz="2000" dirty="0"/>
              <a:t> </a:t>
            </a:r>
            <a:r>
              <a:rPr lang="en-US" sz="2000" dirty="0" err="1"/>
              <a:t>বায়াসিং</a:t>
            </a:r>
            <a:r>
              <a:rPr lang="en-US" sz="2000" dirty="0"/>
              <a:t> </a:t>
            </a:r>
            <a:r>
              <a:rPr lang="en-US" sz="2000" dirty="0" err="1"/>
              <a:t>কত</a:t>
            </a:r>
            <a:r>
              <a:rPr lang="en-US" sz="2000" dirty="0"/>
              <a:t>  </a:t>
            </a:r>
            <a:r>
              <a:rPr lang="en-US" sz="2000" dirty="0" err="1"/>
              <a:t>প্রকার</a:t>
            </a:r>
            <a:r>
              <a:rPr lang="en-US" sz="2000" dirty="0"/>
              <a:t> ও </a:t>
            </a:r>
            <a:r>
              <a:rPr lang="en-US" sz="2000" dirty="0" err="1"/>
              <a:t>কি</a:t>
            </a:r>
            <a:r>
              <a:rPr lang="en-US" sz="2000" dirty="0"/>
              <a:t> </a:t>
            </a:r>
            <a:r>
              <a:rPr lang="en-US" sz="2000" dirty="0" err="1"/>
              <a:t>কি</a:t>
            </a:r>
            <a:r>
              <a:rPr lang="en-US" sz="2000" dirty="0"/>
              <a:t>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200" y="5613300"/>
            <a:ext cx="70866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1600" dirty="0" err="1" smtClean="0"/>
              <a:t>অ্যামপ্লিফায়ার</a:t>
            </a:r>
            <a:r>
              <a:rPr lang="en-US" sz="1600" dirty="0" smtClean="0"/>
              <a:t> </a:t>
            </a:r>
            <a:r>
              <a:rPr lang="en-US" sz="1600" dirty="0" err="1" smtClean="0"/>
              <a:t>বায়াসিং</a:t>
            </a:r>
            <a:r>
              <a:rPr lang="en-US" sz="1600" dirty="0" smtClean="0"/>
              <a:t> </a:t>
            </a:r>
            <a:r>
              <a:rPr lang="en-US" sz="1600" dirty="0" err="1" smtClean="0"/>
              <a:t>তিন</a:t>
            </a:r>
            <a:r>
              <a:rPr lang="en-US" sz="1600" dirty="0" smtClean="0"/>
              <a:t> </a:t>
            </a:r>
            <a:r>
              <a:rPr lang="en-US" sz="1600" dirty="0" err="1" smtClean="0"/>
              <a:t>প্রকার</a:t>
            </a:r>
            <a:r>
              <a:rPr lang="en-US" sz="1600" dirty="0" smtClean="0"/>
              <a:t>। </a:t>
            </a:r>
            <a:r>
              <a:rPr lang="en-US" sz="1600" dirty="0" err="1" smtClean="0"/>
              <a:t>কে</a:t>
            </a:r>
            <a:r>
              <a:rPr lang="en-US" sz="1600" dirty="0" smtClean="0"/>
              <a:t>) </a:t>
            </a:r>
            <a:r>
              <a:rPr lang="en-US" sz="1600" dirty="0" err="1" smtClean="0"/>
              <a:t>ফিক্সড</a:t>
            </a:r>
            <a:r>
              <a:rPr lang="en-US" sz="1600" dirty="0" smtClean="0"/>
              <a:t> </a:t>
            </a:r>
            <a:r>
              <a:rPr lang="en-US" sz="1600" dirty="0" err="1" smtClean="0"/>
              <a:t>বায়াসিং</a:t>
            </a:r>
            <a:r>
              <a:rPr lang="en-US" sz="1600" dirty="0" smtClean="0"/>
              <a:t> (খ) </a:t>
            </a:r>
            <a:r>
              <a:rPr lang="en-US" sz="1600" dirty="0" err="1" smtClean="0"/>
              <a:t>সেলফ</a:t>
            </a:r>
            <a:r>
              <a:rPr lang="en-US" sz="1600" dirty="0" smtClean="0"/>
              <a:t> </a:t>
            </a:r>
            <a:r>
              <a:rPr lang="en-US" sz="1600" dirty="0" err="1" smtClean="0"/>
              <a:t>বায়াসিং</a:t>
            </a:r>
            <a:r>
              <a:rPr lang="en-US" sz="1600" dirty="0" smtClean="0"/>
              <a:t> </a:t>
            </a:r>
            <a:r>
              <a:rPr lang="en-US" sz="1600" dirty="0" err="1" smtClean="0"/>
              <a:t>এবং</a:t>
            </a:r>
            <a:r>
              <a:rPr lang="en-US" sz="1600" dirty="0" smtClean="0"/>
              <a:t> (গ) </a:t>
            </a:r>
            <a:r>
              <a:rPr lang="en-US" sz="1600" dirty="0" err="1" smtClean="0"/>
              <a:t>ফিক্সড</a:t>
            </a:r>
            <a:r>
              <a:rPr lang="en-US" sz="1600" dirty="0" smtClean="0"/>
              <a:t> ও </a:t>
            </a:r>
            <a:r>
              <a:rPr lang="en-US" sz="1600" dirty="0" err="1" smtClean="0"/>
              <a:t>সেলফ</a:t>
            </a:r>
            <a:r>
              <a:rPr lang="en-US" sz="1600" dirty="0" smtClean="0"/>
              <a:t> </a:t>
            </a:r>
            <a:r>
              <a:rPr lang="en-US" sz="1600" dirty="0" err="1" smtClean="0"/>
              <a:t>বায়াসিং</a:t>
            </a:r>
            <a:endParaRPr lang="as-IN" sz="1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19200" y="1066800"/>
            <a:ext cx="5257800" cy="4356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629400" y="19812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ফিক্সড</a:t>
            </a:r>
            <a:r>
              <a:rPr lang="en-US" sz="1400" dirty="0" smtClean="0"/>
              <a:t> ও </a:t>
            </a:r>
            <a:r>
              <a:rPr lang="en-US" sz="1400" dirty="0" err="1" smtClean="0"/>
              <a:t>সেলফ</a:t>
            </a:r>
            <a:r>
              <a:rPr lang="en-US" sz="1400" dirty="0" smtClean="0"/>
              <a:t> </a:t>
            </a:r>
            <a:r>
              <a:rPr lang="en-US" sz="1400" dirty="0" err="1" smtClean="0"/>
              <a:t>বায়াসিং</a:t>
            </a:r>
            <a:r>
              <a:rPr lang="en-US" sz="1400" dirty="0" smtClean="0"/>
              <a:t> </a:t>
            </a:r>
            <a:r>
              <a:rPr lang="en-US" sz="1400" dirty="0" err="1" smtClean="0"/>
              <a:t>অ্যামপ্লিফায়ার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2605875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685800"/>
            <a:ext cx="647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en-US" dirty="0" err="1" smtClean="0"/>
              <a:t>কমন</a:t>
            </a:r>
            <a:r>
              <a:rPr lang="en-US" dirty="0" smtClean="0"/>
              <a:t> </a:t>
            </a:r>
            <a:r>
              <a:rPr lang="en-US" dirty="0" err="1" smtClean="0"/>
              <a:t>ইমিটার</a:t>
            </a:r>
            <a:r>
              <a:rPr lang="en-US" dirty="0" smtClean="0"/>
              <a:t> </a:t>
            </a:r>
            <a:r>
              <a:rPr lang="en-US" dirty="0" err="1" smtClean="0"/>
              <a:t>ক্লাস</a:t>
            </a:r>
            <a:r>
              <a:rPr lang="en-US" dirty="0" smtClean="0"/>
              <a:t>-এ </a:t>
            </a:r>
            <a:r>
              <a:rPr lang="en-US" dirty="0" err="1" smtClean="0"/>
              <a:t>অ্যামপ্লিফায়ার</a:t>
            </a:r>
            <a:r>
              <a:rPr lang="en-US" dirty="0" smtClean="0"/>
              <a:t> </a:t>
            </a:r>
            <a:r>
              <a:rPr lang="en-US" dirty="0" err="1" smtClean="0"/>
              <a:t>সার্কিট</a:t>
            </a:r>
            <a:r>
              <a:rPr lang="en-US" dirty="0" smtClean="0"/>
              <a:t>…..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90600" y="1407914"/>
            <a:ext cx="7086600" cy="4916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33167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1891</TotalTime>
  <Words>257</Words>
  <Application>Microsoft Office PowerPoint</Application>
  <PresentationFormat>On-screen Show (4:3)</PresentationFormat>
  <Paragraphs>45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পরিচিতিঃ</vt:lpstr>
      <vt:lpstr>Slide 3</vt:lpstr>
      <vt:lpstr>Slide 4</vt:lpstr>
      <vt:lpstr>  পাঠ শেষে শিক্ষার্থীরা…   </vt:lpstr>
      <vt:lpstr>Slide 6</vt:lpstr>
      <vt:lpstr>Slide 7</vt:lpstr>
      <vt:lpstr>Slide 8</vt:lpstr>
      <vt:lpstr>Slide 9</vt:lpstr>
      <vt:lpstr>Slide 10</vt:lpstr>
      <vt:lpstr>মূল্যায়নঃ</vt:lpstr>
      <vt:lpstr>বাড়ীর কাজ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User.TTTC</dc:creator>
  <cp:lastModifiedBy>MY COMPUTER</cp:lastModifiedBy>
  <cp:revision>502</cp:revision>
  <dcterms:created xsi:type="dcterms:W3CDTF">2006-08-16T00:00:00Z</dcterms:created>
  <dcterms:modified xsi:type="dcterms:W3CDTF">2023-11-08T08:50:44Z</dcterms:modified>
</cp:coreProperties>
</file>